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Nunito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Nunito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Nunito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Nunito-italic.fntdata"/><Relationship Id="rId14" Type="http://schemas.openxmlformats.org/officeDocument/2006/relationships/slide" Target="slides/slide9.xml"/><Relationship Id="rId58" Type="http://schemas.openxmlformats.org/officeDocument/2006/relationships/font" Target="fonts/Nuni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e5267c6f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e5267c6f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e5267c6f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e5267c6f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e5267c6f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e5267c6f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e5267c6f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e5267c6f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ea8558d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ea8558d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ea8558d0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ea8558d0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eb32ee9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eb32ee9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eb32ee99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eb32ee99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eb32ee99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eb32ee99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eb32ee99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eb32ee99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69b24de2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69b24de2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eb32ee99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eb32ee99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eb32ee99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eb32ee99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eb32ee99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eb32ee99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eb32ee99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eb32ee99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eb32ee99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eb32ee99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eb32ee99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eb32ee99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eb32ee99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eb32ee99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eb32ee99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eb32ee99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ee05e4c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ee05e4c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ee05e4c4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6ee05e4c4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69b24de2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69b24de2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ee05e4c4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6ee05e4c4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ee05e4c4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ee05e4c4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ee05e4c4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6ee05e4c4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ee05e4c4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ee05e4c4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ee05e4c4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ee05e4c4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6ee05e4c4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6ee05e4c4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ee05e4c4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6ee05e4c4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ee05e4c4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6ee05e4c4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ee05e4c4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6ee05e4c4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ee05e4c4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6ee05e4c4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69b24de29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69b24de29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ee05e4c4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ee05e4c4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2cd7d23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2cd7d23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2cd7d23c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2cd7d23c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2cd7d23c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2cd7d23c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2cd7d23c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2cd7d23c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2cd7d23c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2cd7d23c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f3b0df4b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f3b0df4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f3b0df4bd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6f3b0df4bd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f3b0df4b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f3b0df4b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6f3b0df4bd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6f3b0df4bd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69b24de2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69b24de2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f3b0df4bd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6f3b0df4bd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6f3b0df4b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6f3b0df4b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e5267c6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e5267c6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e5267c6f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e5267c6f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e5267c6f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e5267c6f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e5267c6f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e5267c6f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gif"/><Relationship Id="rId4" Type="http://schemas.openxmlformats.org/officeDocument/2006/relationships/image" Target="../media/image7.gif"/><Relationship Id="rId5" Type="http://schemas.openxmlformats.org/officeDocument/2006/relationships/image" Target="../media/image10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3BJU2drrtCM" TargetMode="External"/><Relationship Id="rId4" Type="http://schemas.openxmlformats.org/officeDocument/2006/relationships/image" Target="../media/image1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Um5pYt73d-I" TargetMode="External"/><Relationship Id="rId4" Type="http://schemas.openxmlformats.org/officeDocument/2006/relationships/image" Target="../media/image1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Zobrazovací zařízení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LCD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STN: super-twisted nematic display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TFT: Thin-Film Transistors</a:t>
            </a:r>
            <a:endParaRPr sz="2400"/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75" y="623888"/>
            <a:ext cx="809625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LCD TFT</a:t>
            </a:r>
            <a:endParaRPr/>
          </a:p>
        </p:txBody>
      </p:sp>
      <p:sp>
        <p:nvSpPr>
          <p:cNvPr id="194" name="Google Shape;194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TN+Film (Twisted nematic)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IPS (In-Plane Switching)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MVA (Multi-domain Vertical Alignment)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PVA (Patterned Vertical Alignment)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S-PVA (Super-PVA)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S-IPS (Super-IPS)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LCD -  TN vs. IPS</a:t>
            </a:r>
            <a:endParaRPr/>
          </a:p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/>
              <a:t>TN</a:t>
            </a:r>
            <a:endParaRPr b="1" sz="24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nízká cena, 8ms odezva,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horší podání barev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 sz="2400"/>
              <a:t>IPS</a:t>
            </a:r>
            <a:endParaRPr b="1" sz="24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kvalitní podání barev,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dobré pozorovací úhly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nižší kontrast</a:t>
            </a:r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850" y="475650"/>
            <a:ext cx="5030649" cy="41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864400" y="836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LCD TFT - MVA (Multi-domain Vertical Alignment), PVA (Samsung)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2113563"/>
            <a:ext cx="47625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LCD podsvícení</a:t>
            </a:r>
            <a:endParaRPr/>
          </a:p>
        </p:txBody>
      </p:sp>
      <p:sp>
        <p:nvSpPr>
          <p:cNvPr id="213" name="Google Shape;213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163" y="1634764"/>
            <a:ext cx="5617674" cy="31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LCD podsvícení</a:t>
            </a:r>
            <a:endParaRPr/>
          </a:p>
        </p:txBody>
      </p:sp>
      <p:sp>
        <p:nvSpPr>
          <p:cNvPr id="220" name="Google Shape;220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75" y="1709775"/>
            <a:ext cx="80962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OLED</a:t>
            </a:r>
            <a:endParaRPr/>
          </a:p>
        </p:txBody>
      </p:sp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Organic Light-Emitting Diode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organické elektroluminiscenční diody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nepotřebují podsvícení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1987, Eastman Kodak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OLED</a:t>
            </a:r>
            <a:endParaRPr/>
          </a:p>
        </p:txBody>
      </p:sp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organická látka mezi dvěma elektrodami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jedna elektroda je průhledná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organická látka emituje světlo na základě procházející elektřiny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-LEDy</a:t>
            </a:r>
            <a:endParaRPr/>
          </a:p>
        </p:txBody>
      </p:sp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Polymer Light-Emitting Diodes (PLED, P-OLED)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Phosphorescent Organic Light-Emitting Diodes (PHOLED)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 není vše	</a:t>
            </a:r>
            <a:endParaRPr/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WOLED (White OLED)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FOLED (Flexibilní OLED)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TOLED (Transparentní OLED)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CRT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cathode ray tube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katodová trubice (urychlovač elektronů)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vakuum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tři svazky elektronů (RGB - adaptivní mísení)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dopadají na luminofor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 ještě...</a:t>
            </a:r>
            <a:endParaRPr/>
          </a:p>
        </p:txBody>
      </p:sp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Passive Matrix Organic Light Emitting Diode (PMOLED)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Active Matrix Organic Light Emitting Diode (AMOLED)</a:t>
            </a:r>
            <a:endParaRPr/>
          </a:p>
        </p:txBody>
      </p:sp>
      <p:pic>
        <p:nvPicPr>
          <p:cNvPr id="252" name="Google Shape;2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675" y="2275390"/>
            <a:ext cx="2818700" cy="254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675" y="2256425"/>
            <a:ext cx="2818700" cy="257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7500" y="2322060"/>
            <a:ext cx="2922985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OLED</a:t>
            </a:r>
            <a:endParaRPr/>
          </a:p>
        </p:txBody>
      </p:sp>
      <p:sp>
        <p:nvSpPr>
          <p:cNvPr id="260" name="Google Shape;260;p3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 rotWithShape="1">
          <a:blip r:embed="rId3">
            <a:alphaModFix/>
          </a:blip>
          <a:srcRect b="1874" l="2098" r="6284" t="0"/>
          <a:stretch/>
        </p:blipFill>
        <p:spPr>
          <a:xfrm>
            <a:off x="3043861" y="819212"/>
            <a:ext cx="3056275" cy="3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OLED - životnost</a:t>
            </a:r>
            <a:endParaRPr/>
          </a:p>
        </p:txBody>
      </p:sp>
      <p:sp>
        <p:nvSpPr>
          <p:cNvPr id="267" name="Google Shape;267;p3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40 000 hodin při 25% jasu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10 000 hodin při 100% jasu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2400"/>
              <a:t>Studie </a:t>
            </a: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 Department of Energy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OLED - životnost</a:t>
            </a:r>
            <a:endParaRPr/>
          </a:p>
        </p:txBody>
      </p:sp>
      <p:sp>
        <p:nvSpPr>
          <p:cNvPr id="273" name="Google Shape;273;p3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Modrá barva - 1 000 hodin,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Zelené barva - 10 000 hodin,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Červená barva - 30 000 hodin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OLED - životnost</a:t>
            </a:r>
            <a:endParaRPr/>
          </a:p>
        </p:txBody>
      </p:sp>
      <p:sp>
        <p:nvSpPr>
          <p:cNvPr id="279" name="Google Shape;279;p3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Modrá barva - 14 000 hodin,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Zelené a červená barva - </a:t>
            </a:r>
            <a:r>
              <a:rPr lang="cs" sz="2400"/>
              <a:t>46 000 až 230 000</a:t>
            </a:r>
            <a:r>
              <a:rPr lang="cs" sz="2400"/>
              <a:t> hodin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OLED - spotřeba	</a:t>
            </a:r>
            <a:endParaRPr/>
          </a:p>
        </p:txBody>
      </p:sp>
      <p:sp>
        <p:nvSpPr>
          <p:cNvPr id="285" name="Google Shape;285;p3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nejefektivnější - černá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nejvyšší spotřeba - bílá, více než u LCD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Lehké srovnání</a:t>
            </a:r>
            <a:endParaRPr/>
          </a:p>
        </p:txBody>
      </p:sp>
      <p:sp>
        <p:nvSpPr>
          <p:cNvPr id="291" name="Google Shape;291;p3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1500225"/>
            <a:ext cx="60007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OLED problémy</a:t>
            </a:r>
            <a:endParaRPr/>
          </a:p>
        </p:txBody>
      </p:sp>
      <p:sp>
        <p:nvSpPr>
          <p:cNvPr id="298" name="Google Shape;298;p3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vypalování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black drop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jelly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color shift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barevné podání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IGZO panely</a:t>
            </a:r>
            <a:endParaRPr/>
          </a:p>
        </p:txBody>
      </p:sp>
      <p:sp>
        <p:nvSpPr>
          <p:cNvPr id="304" name="Google Shape;304;p4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Indium gallium zinc oxide (indium, gallium, zinek, kyslík)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polovodivý materiál pro TFT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SHARP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mobily, tablety, notebooky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IGZO panely</a:t>
            </a:r>
            <a:endParaRPr/>
          </a:p>
        </p:txBody>
      </p:sp>
      <p:sp>
        <p:nvSpPr>
          <p:cNvPr id="310" name="Google Shape;310;p4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konkurence pro LTPS (Low Temperature Poly Silicon)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vytvořeno pro vyšší rozlišení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menší spotřeba energie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pětkrát vyšší hybnosti elektronů než u TFT s amorfním křemíkem (horší jak krystalický, vyžaduje více energie)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30x až 50x lepší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CRT</a:t>
            </a:r>
            <a:endParaRPr/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831" y="263400"/>
            <a:ext cx="6211749" cy="45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IGZO panely</a:t>
            </a:r>
            <a:endParaRPr/>
          </a:p>
        </p:txBody>
      </p:sp>
      <p:sp>
        <p:nvSpPr>
          <p:cNvPr id="316" name="Google Shape;316;p4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udržení zobrazovaného bodu i při vypnutém tranzistoru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není nutné udržovat vysokou obnovovací frekvenci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konstruováno pro více než 400 ppi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IGZO panel</a:t>
            </a:r>
            <a:endParaRPr/>
          </a:p>
        </p:txBody>
      </p:sp>
      <p:pic>
        <p:nvPicPr>
          <p:cNvPr id="322" name="Google Shape;3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288" y="1667772"/>
            <a:ext cx="6559425" cy="26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LTPS</a:t>
            </a:r>
            <a:endParaRPr/>
          </a:p>
        </p:txBody>
      </p:sp>
      <p:sp>
        <p:nvSpPr>
          <p:cNvPr id="328" name="Google Shape;328;p4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Low-temperature polycrystalline silicon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560–640 °C a nižší při výrobě, běžná technologie 950–1000 °C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označované jako LTPS-TFT nebo LTPS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konstruováno pro výrobu větších panelů bez deformity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LTPS</a:t>
            </a:r>
            <a:endParaRPr/>
          </a:p>
        </p:txBody>
      </p:sp>
      <p:sp>
        <p:nvSpPr>
          <p:cNvPr id="334" name="Google Shape;334;p4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vyšší mobilita elektronů, až 100x oproti amorfnímu křemíku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vyšší spotřeba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lepší integrace dotykové plochy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menší rozměry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více než 500 ppi</a:t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Vlastnosti</a:t>
            </a:r>
            <a:endParaRPr/>
          </a:p>
        </p:txBody>
      </p:sp>
      <p:sp>
        <p:nvSpPr>
          <p:cNvPr id="340" name="Google Shape;340;p4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doba odezvy (response time) - udává se v [ms]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změna pixelu z bílé na černou a zpět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kancelářské aplikace: 20 ms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hry: pod 6 ms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Vlastnosti</a:t>
            </a:r>
            <a:endParaRPr/>
          </a:p>
        </p:txBody>
      </p:sp>
      <p:sp>
        <p:nvSpPr>
          <p:cNvPr id="346" name="Google Shape;346;p4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inputlag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závislost elektronice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gamut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sRGB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Adobe RGB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6230"/>
            <a:ext cx="9144000" cy="451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Vlastnosti</a:t>
            </a:r>
            <a:endParaRPr/>
          </a:p>
        </p:txBody>
      </p:sp>
      <p:sp>
        <p:nvSpPr>
          <p:cNvPr id="359" name="Google Shape;359;p4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pozorovací úhly (viewing angle) - udává se ve stupních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povrchová úprava panelu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lesklá (velmi nepříjemné odlesky)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matná (eliminuje odlesky, ale na bílé ploše vytváří špinavou strukturu)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polomatná (u grafických monitorů)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Vlastnosti</a:t>
            </a:r>
            <a:endParaRPr/>
          </a:p>
        </p:txBody>
      </p:sp>
      <p:sp>
        <p:nvSpPr>
          <p:cNvPr id="365" name="Google Shape;365;p5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kontrast (contrast) - udává se v poměru dvou čísel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poměr svítivosti bílé a černé barvy (měřeno v lx)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cs" sz="2400"/>
              <a:t>xVA panely mají kontrast 4000-5000:1</a:t>
            </a:r>
            <a:endParaRPr sz="2400"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ideál na filmy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cs" sz="2400"/>
              <a:t>IPS a TN panely mají kontrast 700-1000:1</a:t>
            </a:r>
            <a:endParaRPr sz="2400"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ideál pro grafiku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Vlastnosti</a:t>
            </a:r>
            <a:endParaRPr/>
          </a:p>
        </p:txBody>
      </p:sp>
      <p:sp>
        <p:nvSpPr>
          <p:cNvPr id="371" name="Google Shape;371;p5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dynamický kontrast - udává se v poměru dvou čísel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není problém 20 000 000:1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snaha o automatický systém detekce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cs" sz="2400"/>
              <a:t>upravuje se intenzita, podsvícení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f you are reading this, you've seen a screen with your eyes. But have you REALLY seen it though? Like real proper seen it? Don't worry, Gav is here to help you out. This is How a TV works in Slow Motion. Follow Gav on Instagram - https://www.instagram.com/gavinfree/?hl=en&#10;Follow Dan on Twitter - https://twitter.com/DanielGruchy&#10;&#10;&#10; “The latest 4K TV, LG OLED TV G7”&#10;       - LG OLED TV G7 product page link : http://geni.us/SlowMo77G7US&#10;       - LG OLED TV G7 Amazon link : http://geni.us/SlowMo77G7USa&#10;&#10;Thanks to Destin from Smarter Every Day for lending us the camera - https://www.youtube.com/user/destinws2&#10;&#10;Filmed with the Phantom Flex and Phantom V2511 between 1600 and 380,000fps &#10;How a TV Works in Slow Motion - The Slow Mo Guys" id="148" name="Google Shape;148;p16" title="How a TV Works in Slow Motion - The Slow Mo Guy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Vlastnosti</a:t>
            </a:r>
            <a:endParaRPr/>
          </a:p>
        </p:txBody>
      </p:sp>
      <p:sp>
        <p:nvSpPr>
          <p:cNvPr id="377" name="Google Shape;377;p5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jas (brightness) - udává se v [cd/m2], nit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podsvícení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Projektory - LCD</a:t>
            </a:r>
            <a:endParaRPr/>
          </a:p>
        </p:txBody>
      </p:sp>
      <p:sp>
        <p:nvSpPr>
          <p:cNvPr id="383" name="Google Shape;383;p5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LCD standardní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rtuťová výbojka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3LCD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HTPS (High Temperature Poly-Silicon)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vysoké rozlišení a vysoký kontrast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Projektory - LCD</a:t>
            </a:r>
            <a:endParaRPr/>
          </a:p>
        </p:txBody>
      </p:sp>
      <p:sp>
        <p:nvSpPr>
          <p:cNvPr id="389" name="Google Shape;389;p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optický hranol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trojboký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nutnost čočky/čoček pro zacílení světla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přesnost vs. cena</a:t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95" name="Google Shape;39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675" y="423863"/>
            <a:ext cx="6724650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Projektory - LCD</a:t>
            </a:r>
            <a:endParaRPr/>
          </a:p>
        </p:txBody>
      </p:sp>
      <p:pic>
        <p:nvPicPr>
          <p:cNvPr id="401" name="Google Shape;40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175" y="345250"/>
            <a:ext cx="7505701" cy="44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Projektory - LCD</a:t>
            </a:r>
            <a:endParaRPr/>
          </a:p>
        </p:txBody>
      </p:sp>
      <p:sp>
        <p:nvSpPr>
          <p:cNvPr id="407" name="Google Shape;407;p5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stabilní obraz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nastavitelná barevnost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 sz="2400"/>
              <a:t>skrze LCD panely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vysoký kontrast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věrnější barvy</a:t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Projektory - DLP </a:t>
            </a:r>
            <a:endParaRPr/>
          </a:p>
        </p:txBody>
      </p:sp>
      <p:sp>
        <p:nvSpPr>
          <p:cNvPr id="413" name="Google Shape;413;p5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Digital Light Processing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Texas Instruments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založeno na DMD (Digital Micromirror Device)</a:t>
            </a:r>
            <a:endParaRPr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Projektory - DLP </a:t>
            </a:r>
            <a:endParaRPr/>
          </a:p>
        </p:txBody>
      </p:sp>
      <p:pic>
        <p:nvPicPr>
          <p:cNvPr id="419" name="Google Shape;41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725" y="1589200"/>
            <a:ext cx="7090889" cy="31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Projektory - DLP </a:t>
            </a:r>
            <a:endParaRPr/>
          </a:p>
        </p:txBody>
      </p:sp>
      <p:pic>
        <p:nvPicPr>
          <p:cNvPr id="425" name="Google Shape;42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350" y="1435450"/>
            <a:ext cx="4737825" cy="34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613" y="199675"/>
            <a:ext cx="5948775" cy="47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Gav and Dan show you what happens when a TV from the late 80s meets a hammer from the late 90s." id="155" name="Google Shape;155;p17" title="Smashing a TV in Slow Motion - The Slow Mo Guy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37" name="Google Shape;43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175" y="243663"/>
            <a:ext cx="6810900" cy="46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6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44" name="Google Shape;44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076" y="317137"/>
            <a:ext cx="7167850" cy="45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LCD</a:t>
            </a:r>
            <a:endParaRPr/>
          </a:p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sz="2000"/>
              <a:t>liquid crystal display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sz="2000"/>
              <a:t>vyšší spotřeba energie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sz="2000"/>
              <a:t>většinou nutný zdroj světla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sz="2000"/>
              <a:t>tekutý krystal mění svou strukturu vlivem elektrického proudu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LCD</a:t>
            </a:r>
            <a:endParaRPr/>
          </a:p>
        </p:txBody>
      </p:sp>
      <p:sp>
        <p:nvSpPr>
          <p:cNvPr id="167" name="Google Shape;167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85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LCD</a:t>
            </a:r>
            <a:endParaRPr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878" y="845600"/>
            <a:ext cx="4984875" cy="37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LCD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STN: </a:t>
            </a:r>
            <a:r>
              <a:rPr lang="cs" sz="2400"/>
              <a:t>super-twisted nematic display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TFT: Thin-Film Transistors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